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Bebas Neue Bold" charset="1" panose="020B0606020202050201"/>
      <p:regular r:id="rId20"/>
    </p:embeddedFont>
    <p:embeddedFont>
      <p:font typeface="Poppins" charset="1" panose="00000500000000000000"/>
      <p:regular r:id="rId21"/>
    </p:embeddedFont>
    <p:embeddedFont>
      <p:font typeface="Poppins Bold Italics" charset="1" panose="00000800000000000000"/>
      <p:regular r:id="rId22"/>
    </p:embeddedFont>
    <p:embeddedFont>
      <p:font typeface="Poppins Italics" charset="1" panose="00000500000000000000"/>
      <p:regular r:id="rId23"/>
    </p:embeddedFont>
    <p:embeddedFont>
      <p:font typeface="DM Sans Bold" charset="1" panose="00000000000000000000"/>
      <p:regular r:id="rId24"/>
    </p:embeddedFont>
    <p:embeddedFont>
      <p:font typeface="DM Sans" charset="1" panose="00000000000000000000"/>
      <p:regular r:id="rId25"/>
    </p:embeddedFont>
    <p:embeddedFont>
      <p:font typeface="Poppins Bold" charset="1" panose="000008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8780876" cy="10287000"/>
          </a:xfrm>
          <a:custGeom>
            <a:avLst/>
            <a:gdLst/>
            <a:ahLst/>
            <a:cxnLst/>
            <a:rect r="r" b="b" t="t" l="l"/>
            <a:pathLst>
              <a:path h="10287000" w="8780876">
                <a:moveTo>
                  <a:pt x="0" y="0"/>
                </a:moveTo>
                <a:lnTo>
                  <a:pt x="8780876" y="0"/>
                </a:lnTo>
                <a:lnTo>
                  <a:pt x="87808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110" r="-1831" b="-1511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85139" y="4015057"/>
            <a:ext cx="13117722" cy="3298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41"/>
              </a:lnSpc>
            </a:pPr>
            <a:r>
              <a:rPr lang="en-US" b="true" sz="12796">
                <a:solidFill>
                  <a:srgbClr val="F2EFEB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UDRUM &amp; FOREST</a:t>
            </a:r>
          </a:p>
          <a:p>
            <a:pPr algn="ctr">
              <a:lnSpc>
                <a:spcPts val="1254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952449" y="5445143"/>
            <a:ext cx="12383103" cy="595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5"/>
              </a:lnSpc>
              <a:spcBef>
                <a:spcPct val="0"/>
              </a:spcBef>
            </a:pPr>
            <a:r>
              <a:rPr lang="en-US" sz="3311" spc="99">
                <a:solidFill>
                  <a:srgbClr val="F2EFEB"/>
                </a:solidFill>
                <a:latin typeface="Poppins"/>
                <a:ea typeface="Poppins"/>
                <a:cs typeface="Poppins"/>
                <a:sym typeface="Poppins"/>
              </a:rPr>
              <a:t>“Save the forest and reconnect the soul of the forest.”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F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5565" y="5883228"/>
            <a:ext cx="5410848" cy="3043602"/>
          </a:xfrm>
          <a:custGeom>
            <a:avLst/>
            <a:gdLst/>
            <a:ahLst/>
            <a:cxnLst/>
            <a:rect r="r" b="b" t="t" l="l"/>
            <a:pathLst>
              <a:path h="3043602" w="5410848">
                <a:moveTo>
                  <a:pt x="0" y="0"/>
                </a:moveTo>
                <a:lnTo>
                  <a:pt x="5410848" y="0"/>
                </a:lnTo>
                <a:lnTo>
                  <a:pt x="5410848" y="3043602"/>
                </a:lnTo>
                <a:lnTo>
                  <a:pt x="0" y="3043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83578" y="6138595"/>
            <a:ext cx="6404422" cy="2788235"/>
          </a:xfrm>
          <a:custGeom>
            <a:avLst/>
            <a:gdLst/>
            <a:ahLst/>
            <a:cxnLst/>
            <a:rect r="r" b="b" t="t" l="l"/>
            <a:pathLst>
              <a:path h="2788235" w="6404422">
                <a:moveTo>
                  <a:pt x="0" y="0"/>
                </a:moveTo>
                <a:lnTo>
                  <a:pt x="6404422" y="0"/>
                </a:lnTo>
                <a:lnTo>
                  <a:pt x="6404422" y="2788235"/>
                </a:lnTo>
                <a:lnTo>
                  <a:pt x="0" y="27882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678" r="0" b="-367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53872" y="2781992"/>
            <a:ext cx="6077012" cy="2840343"/>
          </a:xfrm>
          <a:custGeom>
            <a:avLst/>
            <a:gdLst/>
            <a:ahLst/>
            <a:cxnLst/>
            <a:rect r="r" b="b" t="t" l="l"/>
            <a:pathLst>
              <a:path h="2840343" w="6077012">
                <a:moveTo>
                  <a:pt x="0" y="0"/>
                </a:moveTo>
                <a:lnTo>
                  <a:pt x="6077013" y="0"/>
                </a:lnTo>
                <a:lnTo>
                  <a:pt x="6077013" y="2840343"/>
                </a:lnTo>
                <a:lnTo>
                  <a:pt x="0" y="28403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547046" y="8860155"/>
            <a:ext cx="7061647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2900"/>
                </a:solidFill>
                <a:latin typeface="Poppins"/>
                <a:ea typeface="Poppins"/>
                <a:cs typeface="Poppins"/>
                <a:sym typeface="Poppins"/>
              </a:rPr>
              <a:t>young hero save the forest that was dying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60271" y="1464129"/>
            <a:ext cx="10909866" cy="1317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7"/>
              </a:lnSpc>
            </a:pPr>
            <a:r>
              <a:rPr lang="en-US" b="true" sz="9804">
                <a:solidFill>
                  <a:srgbClr val="0129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CREATIVE MIX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7234" y="9012555"/>
            <a:ext cx="7604383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2900"/>
                </a:solidFill>
                <a:latin typeface="Poppins"/>
                <a:ea typeface="Poppins"/>
                <a:cs typeface="Poppins"/>
                <a:sym typeface="Poppins"/>
              </a:rPr>
              <a:t>Open World Game in the natural environment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62409" y="5555660"/>
            <a:ext cx="4365171" cy="1263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2900"/>
                </a:solidFill>
                <a:latin typeface="Poppins"/>
                <a:ea typeface="Poppins"/>
                <a:cs typeface="Poppins"/>
                <a:sym typeface="Poppins"/>
              </a:rPr>
              <a:t>ispired by various 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12900"/>
                </a:solidFill>
                <a:latin typeface="Poppins"/>
                <a:ea typeface="Poppins"/>
                <a:cs typeface="Poppins"/>
                <a:sym typeface="Poppins"/>
              </a:rPr>
              <a:t>legends of Nordic folklore.</a:t>
            </a:r>
          </a:p>
          <a:p>
            <a:pPr algn="ctr">
              <a:lnSpc>
                <a:spcPts val="335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060517" y="9522804"/>
            <a:ext cx="880943" cy="34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7"/>
              </a:lnSpc>
              <a:spcBef>
                <a:spcPct val="0"/>
              </a:spcBef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28,99€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37939" y="9237636"/>
            <a:ext cx="819269" cy="34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7"/>
              </a:lnSpc>
              <a:spcBef>
                <a:spcPct val="0"/>
              </a:spcBef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19,99€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44886" y="6395961"/>
            <a:ext cx="800219" cy="1009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7"/>
              </a:lnSpc>
              <a:spcBef>
                <a:spcPct val="0"/>
              </a:spcBef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16,79€</a:t>
            </a:r>
          </a:p>
          <a:p>
            <a:pPr algn="ctr">
              <a:lnSpc>
                <a:spcPts val="2657"/>
              </a:lnSpc>
              <a:spcBef>
                <a:spcPct val="0"/>
              </a:spcBef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</a:t>
            </a:r>
          </a:p>
          <a:p>
            <a:pPr algn="ctr">
              <a:lnSpc>
                <a:spcPts val="265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85340" y="2402870"/>
            <a:ext cx="4738524" cy="4460136"/>
          </a:xfrm>
          <a:custGeom>
            <a:avLst/>
            <a:gdLst/>
            <a:ahLst/>
            <a:cxnLst/>
            <a:rect r="r" b="b" t="t" l="l"/>
            <a:pathLst>
              <a:path h="4460136" w="4738524">
                <a:moveTo>
                  <a:pt x="0" y="0"/>
                </a:moveTo>
                <a:lnTo>
                  <a:pt x="4738525" y="0"/>
                </a:lnTo>
                <a:lnTo>
                  <a:pt x="4738525" y="4460136"/>
                </a:lnTo>
                <a:lnTo>
                  <a:pt x="0" y="4460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88251" y="659398"/>
            <a:ext cx="13711498" cy="871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FINANCIAL PROJECTION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88933" y="2307620"/>
            <a:ext cx="8458423" cy="442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BUDGET : 505 000 €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GAME PRICE: 19,90 €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DESIGNER : 25%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PROGRAMMERS : 30%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ARTIST: 25%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SOUND DESIGNER: 10%</a:t>
            </a:r>
          </a:p>
          <a:p>
            <a:pPr algn="l">
              <a:lnSpc>
                <a:spcPts val="4375"/>
              </a:lnSpc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MARKETING : 10%</a:t>
            </a:r>
          </a:p>
          <a:p>
            <a:pPr algn="l">
              <a:lnSpc>
                <a:spcPts val="4375"/>
              </a:lnSpc>
              <a:spcBef>
                <a:spcPct val="0"/>
              </a:spcBef>
            </a:pPr>
            <a:r>
              <a:rPr lang="en-US" sz="3125" i="true" spc="93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BREAK-EVEN: 36300 copies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0107" y="2396954"/>
            <a:ext cx="16599193" cy="6473685"/>
          </a:xfrm>
          <a:custGeom>
            <a:avLst/>
            <a:gdLst/>
            <a:ahLst/>
            <a:cxnLst/>
            <a:rect r="r" b="b" t="t" l="l"/>
            <a:pathLst>
              <a:path h="6473685" w="16599193">
                <a:moveTo>
                  <a:pt x="0" y="0"/>
                </a:moveTo>
                <a:lnTo>
                  <a:pt x="16599193" y="0"/>
                </a:lnTo>
                <a:lnTo>
                  <a:pt x="16599193" y="6473685"/>
                </a:lnTo>
                <a:lnTo>
                  <a:pt x="0" y="64736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88251" y="818464"/>
            <a:ext cx="13711498" cy="871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TIMELINE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30952" y="431979"/>
            <a:ext cx="13711498" cy="871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TEAM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90571" y="1583746"/>
            <a:ext cx="5159066" cy="744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5"/>
              </a:lnSpc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GAME DESIGNER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be recruited</a:t>
            </a:r>
          </a:p>
          <a:p>
            <a:pPr algn="just">
              <a:lnSpc>
                <a:spcPts val="5335"/>
              </a:lnSpc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PROGRAMMERS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Andrea Fraboni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be recruited</a:t>
            </a:r>
          </a:p>
          <a:p>
            <a:pPr algn="l">
              <a:lnSpc>
                <a:spcPts val="5335"/>
              </a:lnSpc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ARTISTS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be recruited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be recruited</a:t>
            </a:r>
          </a:p>
          <a:p>
            <a:pPr algn="l">
              <a:lnSpc>
                <a:spcPts val="5335"/>
              </a:lnSpc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SOUND DESIGNER</a:t>
            </a:r>
          </a:p>
          <a:p>
            <a:pPr algn="l" marL="822799" indent="-411400" lvl="1">
              <a:lnSpc>
                <a:spcPts val="5335"/>
              </a:lnSpc>
              <a:buFont typeface="Arial"/>
              <a:buChar char="•"/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be recruited</a:t>
            </a:r>
          </a:p>
          <a:p>
            <a:pPr algn="l">
              <a:lnSpc>
                <a:spcPts val="53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777" r="0" b="-877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49524" y="2957387"/>
            <a:ext cx="11788953" cy="372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78"/>
              </a:lnSpc>
              <a:spcBef>
                <a:spcPct val="0"/>
              </a:spcBef>
            </a:pPr>
            <a:r>
              <a:rPr lang="en-US" b="true" sz="21556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80214" y="6386372"/>
            <a:ext cx="8327571" cy="524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5"/>
              </a:lnSpc>
              <a:spcBef>
                <a:spcPct val="0"/>
              </a:spcBef>
            </a:pPr>
            <a:r>
              <a:rPr lang="en-US" sz="2989" i="true" spc="89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Let’s keep our Earth green and alive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684" r="0" b="-37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5269" y="2931187"/>
            <a:ext cx="17010400" cy="1422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2"/>
              </a:lnSpc>
            </a:pPr>
            <a:r>
              <a:rPr lang="en-US" b="true" sz="3987" i="true" spc="119">
                <a:solidFill>
                  <a:srgbClr val="FFFFFF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&lt;&lt; Stay connected with the forest and save it from danger &gt;&gt;</a:t>
            </a:r>
          </a:p>
          <a:p>
            <a:pPr algn="ctr">
              <a:lnSpc>
                <a:spcPts val="5582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300724" y="4375604"/>
            <a:ext cx="12474267" cy="501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74"/>
              </a:lnSpc>
            </a:pPr>
            <a:r>
              <a:rPr lang="en-US" sz="4053" i="true" spc="12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Udrum, a sylvan creature, is the guardian of the forest who will defend his environment  from unconscious actions of man.</a:t>
            </a:r>
          </a:p>
          <a:p>
            <a:pPr algn="l">
              <a:lnSpc>
                <a:spcPts val="5674"/>
              </a:lnSpc>
            </a:pPr>
          </a:p>
          <a:p>
            <a:pPr algn="l">
              <a:lnSpc>
                <a:spcPts val="5674"/>
              </a:lnSpc>
            </a:pPr>
          </a:p>
          <a:p>
            <a:pPr algn="l">
              <a:lnSpc>
                <a:spcPts val="5674"/>
              </a:lnSpc>
            </a:pPr>
            <a:r>
              <a:rPr lang="en-US" sz="4053" spc="1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     inspired by Trentino folklore</a:t>
            </a:r>
          </a:p>
          <a:p>
            <a:pPr algn="l">
              <a:lnSpc>
                <a:spcPts val="5674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073867" y="1000125"/>
            <a:ext cx="9760983" cy="1309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7"/>
              </a:lnSpc>
            </a:pPr>
            <a:r>
              <a:rPr lang="en-US" b="true" sz="9803">
                <a:solidFill>
                  <a:srgbClr val="0129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OVERVIEW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F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957093" cy="10287000"/>
            <a:chOff x="0" y="0"/>
            <a:chExt cx="104219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2197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42197">
                  <a:moveTo>
                    <a:pt x="0" y="0"/>
                  </a:moveTo>
                  <a:lnTo>
                    <a:pt x="1042197" y="0"/>
                  </a:lnTo>
                  <a:lnTo>
                    <a:pt x="104219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129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42197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60268" y="613628"/>
            <a:ext cx="2236556" cy="2933189"/>
          </a:xfrm>
          <a:custGeom>
            <a:avLst/>
            <a:gdLst/>
            <a:ahLst/>
            <a:cxnLst/>
            <a:rect r="r" b="b" t="t" l="l"/>
            <a:pathLst>
              <a:path h="2933189" w="2236556">
                <a:moveTo>
                  <a:pt x="0" y="0"/>
                </a:moveTo>
                <a:lnTo>
                  <a:pt x="2236557" y="0"/>
                </a:lnTo>
                <a:lnTo>
                  <a:pt x="2236557" y="2933189"/>
                </a:lnTo>
                <a:lnTo>
                  <a:pt x="0" y="2933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4012764" y="8030494"/>
            <a:ext cx="4574711" cy="3520578"/>
          </a:xfrm>
          <a:custGeom>
            <a:avLst/>
            <a:gdLst/>
            <a:ahLst/>
            <a:cxnLst/>
            <a:rect r="r" b="b" t="t" l="l"/>
            <a:pathLst>
              <a:path h="3520578" w="4574711">
                <a:moveTo>
                  <a:pt x="4574711" y="0"/>
                </a:moveTo>
                <a:lnTo>
                  <a:pt x="0" y="0"/>
                </a:lnTo>
                <a:lnTo>
                  <a:pt x="0" y="3520578"/>
                </a:lnTo>
                <a:lnTo>
                  <a:pt x="4574711" y="3520578"/>
                </a:lnTo>
                <a:lnTo>
                  <a:pt x="4574711" y="0"/>
                </a:lnTo>
                <a:close/>
              </a:path>
            </a:pathLst>
          </a:custGeom>
          <a:blipFill>
            <a:blip r:embed="rId3"/>
            <a:stretch>
              <a:fillRect l="0" t="0" r="-137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749354" y="294550"/>
            <a:ext cx="8626929" cy="1398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2"/>
              </a:lnSpc>
            </a:pPr>
            <a:r>
              <a:rPr lang="en-US" b="true" sz="10564">
                <a:solidFill>
                  <a:srgbClr val="0129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GAME SHEET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91356" y="1532495"/>
            <a:ext cx="8055429" cy="524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5"/>
              </a:lnSpc>
              <a:spcBef>
                <a:spcPct val="0"/>
              </a:spcBef>
            </a:pPr>
            <a:r>
              <a:rPr lang="en-US" sz="2989" i="true" spc="89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Technical data sheet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81064" y="2251589"/>
            <a:ext cx="11969789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Genre</a:t>
            </a:r>
          </a:p>
          <a:p>
            <a:pPr algn="l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Open World Exploration Adventure in first person camera with Environmental Puzzles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494238" y="4237386"/>
            <a:ext cx="3564488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Platform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PC-windows os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943313" y="5723114"/>
            <a:ext cx="3564488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Key Market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UE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725557" y="4237386"/>
            <a:ext cx="3564488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Game Mode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Single Player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4290045" y="4237386"/>
            <a:ext cx="3564488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Main Tech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UNITY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1220136" y="7208842"/>
            <a:ext cx="3722403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Business Model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Buy to Play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1374313" y="9027945"/>
            <a:ext cx="3722403" cy="1295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Price</a:t>
            </a:r>
          </a:p>
          <a:p>
            <a:pPr algn="ctr">
              <a:lnSpc>
                <a:spcPts val="2657"/>
              </a:lnSpc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19.90 Euro</a:t>
            </a:r>
          </a:p>
          <a:p>
            <a:pPr algn="l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3081337" y="5723114"/>
            <a:ext cx="3564488" cy="96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1"/>
              </a:lnSpc>
            </a:pPr>
            <a:r>
              <a:rPr lang="en-US" b="true" sz="3365" i="true" spc="100">
                <a:solidFill>
                  <a:srgbClr val="0129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Languages</a:t>
            </a:r>
          </a:p>
          <a:p>
            <a:pPr algn="ctr">
              <a:lnSpc>
                <a:spcPts val="2657"/>
              </a:lnSpc>
              <a:spcBef>
                <a:spcPct val="0"/>
              </a:spcBef>
            </a:pPr>
            <a:r>
              <a:rPr lang="en-US" sz="1897" i="true" spc="56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IT + EN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7631715" y="7685092"/>
            <a:ext cx="4574711" cy="3520578"/>
          </a:xfrm>
          <a:custGeom>
            <a:avLst/>
            <a:gdLst/>
            <a:ahLst/>
            <a:cxnLst/>
            <a:rect r="r" b="b" t="t" l="l"/>
            <a:pathLst>
              <a:path h="3520578" w="4574711">
                <a:moveTo>
                  <a:pt x="0" y="0"/>
                </a:moveTo>
                <a:lnTo>
                  <a:pt x="4574711" y="0"/>
                </a:lnTo>
                <a:lnTo>
                  <a:pt x="4574711" y="3520578"/>
                </a:lnTo>
                <a:lnTo>
                  <a:pt x="0" y="352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37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0" y="3994492"/>
            <a:ext cx="7801280" cy="6292508"/>
          </a:xfrm>
          <a:custGeom>
            <a:avLst/>
            <a:gdLst/>
            <a:ahLst/>
            <a:cxnLst/>
            <a:rect r="r" b="b" t="t" l="l"/>
            <a:pathLst>
              <a:path h="6292508" w="7801280">
                <a:moveTo>
                  <a:pt x="0" y="0"/>
                </a:moveTo>
                <a:lnTo>
                  <a:pt x="7801280" y="0"/>
                </a:lnTo>
                <a:lnTo>
                  <a:pt x="7801280" y="6292508"/>
                </a:lnTo>
                <a:lnTo>
                  <a:pt x="0" y="6292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532" t="0" r="-10532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F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28700"/>
            <a:ext cx="5263379" cy="9258300"/>
            <a:chOff x="0" y="0"/>
            <a:chExt cx="1386240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86240" cy="2438400"/>
            </a:xfrm>
            <a:custGeom>
              <a:avLst/>
              <a:gdLst/>
              <a:ahLst/>
              <a:cxnLst/>
              <a:rect r="r" b="b" t="t" l="l"/>
              <a:pathLst>
                <a:path h="2438400" w="1386240">
                  <a:moveTo>
                    <a:pt x="0" y="0"/>
                  </a:moveTo>
                  <a:lnTo>
                    <a:pt x="1386240" y="0"/>
                  </a:lnTo>
                  <a:lnTo>
                    <a:pt x="138624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129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386240" cy="2514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77416" y="-31847"/>
            <a:ext cx="2236556" cy="2933189"/>
          </a:xfrm>
          <a:custGeom>
            <a:avLst/>
            <a:gdLst/>
            <a:ahLst/>
            <a:cxnLst/>
            <a:rect r="r" b="b" t="t" l="l"/>
            <a:pathLst>
              <a:path h="2933189" w="2236556">
                <a:moveTo>
                  <a:pt x="0" y="0"/>
                </a:moveTo>
                <a:lnTo>
                  <a:pt x="2236556" y="0"/>
                </a:lnTo>
                <a:lnTo>
                  <a:pt x="2236556" y="2933189"/>
                </a:lnTo>
                <a:lnTo>
                  <a:pt x="0" y="2933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49968" y="405582"/>
            <a:ext cx="10560563" cy="106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1"/>
              </a:lnSpc>
            </a:pPr>
            <a:r>
              <a:rPr lang="en-US" b="true" sz="8042">
                <a:solidFill>
                  <a:srgbClr val="0129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GAME CONCEPT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3949470"/>
            <a:ext cx="6356958" cy="6337530"/>
          </a:xfrm>
          <a:custGeom>
            <a:avLst/>
            <a:gdLst/>
            <a:ahLst/>
            <a:cxnLst/>
            <a:rect r="r" b="b" t="t" l="l"/>
            <a:pathLst>
              <a:path h="6337530" w="6356958">
                <a:moveTo>
                  <a:pt x="0" y="0"/>
                </a:moveTo>
                <a:lnTo>
                  <a:pt x="6356958" y="0"/>
                </a:lnTo>
                <a:lnTo>
                  <a:pt x="6356958" y="6337530"/>
                </a:lnTo>
                <a:lnTo>
                  <a:pt x="0" y="6337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06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76008" y="1728388"/>
            <a:ext cx="11931042" cy="8363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First-person gameplay, featuring environmental puzzles and narrative missions. The player moves freely through the forest, where every action consumes energy or stamina, encouraging a thoughtful and strategic approach.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Purification – Interact with mycelium to cleanse corrupted areas.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Liberation – Rescue trapped animals through environmental puzzles.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Skill Check – Timed events that require precision to overcome environmental challenges.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Mycelic Perception – Sensory modality that reveals hidden connections and paths.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Natural Guidance – Butterflies by day and fireflies by night show the way.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0129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• Ecological Morale – Every action visually and audibly influences the game world.</a:t>
            </a:r>
          </a:p>
          <a:p>
            <a:pPr algn="l">
              <a:lnSpc>
                <a:spcPts val="3144"/>
              </a:lnSpc>
              <a:spcBef>
                <a:spcPct val="0"/>
              </a:spcBef>
            </a:pPr>
          </a:p>
          <a:p>
            <a:pPr algn="l">
              <a:lnSpc>
                <a:spcPts val="314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9651" y="2597741"/>
            <a:ext cx="6577438" cy="4382218"/>
          </a:xfrm>
          <a:custGeom>
            <a:avLst/>
            <a:gdLst/>
            <a:ahLst/>
            <a:cxnLst/>
            <a:rect r="r" b="b" t="t" l="l"/>
            <a:pathLst>
              <a:path h="4382218" w="6577438">
                <a:moveTo>
                  <a:pt x="0" y="0"/>
                </a:moveTo>
                <a:lnTo>
                  <a:pt x="6577438" y="0"/>
                </a:lnTo>
                <a:lnTo>
                  <a:pt x="6577438" y="4382218"/>
                </a:lnTo>
                <a:lnTo>
                  <a:pt x="0" y="4382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4788" y="1808165"/>
            <a:ext cx="4235323" cy="6356958"/>
          </a:xfrm>
          <a:custGeom>
            <a:avLst/>
            <a:gdLst/>
            <a:ahLst/>
            <a:cxnLst/>
            <a:rect r="r" b="b" t="t" l="l"/>
            <a:pathLst>
              <a:path h="6356958" w="4235323">
                <a:moveTo>
                  <a:pt x="0" y="0"/>
                </a:moveTo>
                <a:lnTo>
                  <a:pt x="4235323" y="0"/>
                </a:lnTo>
                <a:lnTo>
                  <a:pt x="4235323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78277" y="1610371"/>
            <a:ext cx="4235323" cy="6356958"/>
          </a:xfrm>
          <a:custGeom>
            <a:avLst/>
            <a:gdLst/>
            <a:ahLst/>
            <a:cxnLst/>
            <a:rect r="r" b="b" t="t" l="l"/>
            <a:pathLst>
              <a:path h="6356958" w="4235323">
                <a:moveTo>
                  <a:pt x="0" y="0"/>
                </a:moveTo>
                <a:lnTo>
                  <a:pt x="4235323" y="0"/>
                </a:lnTo>
                <a:lnTo>
                  <a:pt x="4235323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24788" y="8300556"/>
            <a:ext cx="4863212" cy="957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6"/>
              </a:lnSpc>
            </a:pPr>
            <a:r>
              <a:rPr lang="en-US" sz="2711" i="true" spc="8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free animals from traps</a:t>
            </a:r>
          </a:p>
          <a:p>
            <a:pPr algn="l">
              <a:lnSpc>
                <a:spcPts val="3796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30952" y="431979"/>
            <a:ext cx="13711498" cy="1687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ENVIRONMENTAL PROBLEMS</a:t>
            </a:r>
          </a:p>
          <a:p>
            <a:pPr algn="ctr">
              <a:lnSpc>
                <a:spcPts val="642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53493" y="6462987"/>
            <a:ext cx="5449755" cy="957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6"/>
              </a:lnSpc>
              <a:spcBef>
                <a:spcPct val="0"/>
              </a:spcBef>
            </a:pPr>
          </a:p>
          <a:p>
            <a:pPr algn="l">
              <a:lnSpc>
                <a:spcPts val="3796"/>
              </a:lnSpc>
              <a:spcBef>
                <a:spcPct val="0"/>
              </a:spcBef>
            </a:pPr>
            <a:r>
              <a:rPr lang="en-US" sz="2711" spc="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protect the forest from fires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49987" y="7985989"/>
            <a:ext cx="4163614" cy="1272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3"/>
              </a:lnSpc>
            </a:pPr>
            <a:r>
              <a:rPr lang="en-US" sz="2409" i="true" spc="72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clean up the forest from polluted pools</a:t>
            </a:r>
          </a:p>
          <a:p>
            <a:pPr algn="l">
              <a:lnSpc>
                <a:spcPts val="337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74623" y="2048255"/>
            <a:ext cx="7845874" cy="7845874"/>
          </a:xfrm>
          <a:custGeom>
            <a:avLst/>
            <a:gdLst/>
            <a:ahLst/>
            <a:cxnLst/>
            <a:rect r="r" b="b" t="t" l="l"/>
            <a:pathLst>
              <a:path h="7845874" w="7845874">
                <a:moveTo>
                  <a:pt x="0" y="0"/>
                </a:moveTo>
                <a:lnTo>
                  <a:pt x="7845873" y="0"/>
                </a:lnTo>
                <a:lnTo>
                  <a:pt x="7845873" y="7845873"/>
                </a:lnTo>
                <a:lnTo>
                  <a:pt x="0" y="7845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25134" y="537333"/>
            <a:ext cx="5995054" cy="179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29"/>
              </a:lnSpc>
            </a:pPr>
            <a:r>
              <a:rPr lang="en-US" b="true" sz="13601">
                <a:solidFill>
                  <a:srgbClr val="F2EFEB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GAMEPLAY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4164" y="1860246"/>
            <a:ext cx="5674379" cy="336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5"/>
              </a:lnSpc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SKILL CHECKS allow the player to solve environmental problems</a:t>
            </a:r>
          </a:p>
          <a:p>
            <a:pPr algn="l">
              <a:lnSpc>
                <a:spcPts val="5335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14164" y="5038725"/>
            <a:ext cx="5674379" cy="2023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5"/>
              </a:lnSpc>
              <a:spcBef>
                <a:spcPct val="0"/>
              </a:spcBef>
            </a:pPr>
            <a:r>
              <a:rPr lang="en-US" sz="3811" i="true" spc="114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To win you need perform skill check 3 times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F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39243" y="508736"/>
            <a:ext cx="4715854" cy="1220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75"/>
              </a:lnSpc>
            </a:pPr>
            <a:r>
              <a:rPr lang="en-US" b="true" sz="9158">
                <a:solidFill>
                  <a:srgbClr val="0129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GAME LOOP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868983" y="721024"/>
            <a:ext cx="2068104" cy="733787"/>
            <a:chOff x="0" y="0"/>
            <a:chExt cx="1045488" cy="3709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5488" cy="370951"/>
            </a:xfrm>
            <a:custGeom>
              <a:avLst/>
              <a:gdLst/>
              <a:ahLst/>
              <a:cxnLst/>
              <a:rect r="r" b="b" t="t" l="l"/>
              <a:pathLst>
                <a:path h="370951" w="1045488">
                  <a:moveTo>
                    <a:pt x="522744" y="0"/>
                  </a:moveTo>
                  <a:cubicBezTo>
                    <a:pt x="234041" y="0"/>
                    <a:pt x="0" y="83040"/>
                    <a:pt x="0" y="185476"/>
                  </a:cubicBezTo>
                  <a:cubicBezTo>
                    <a:pt x="0" y="287911"/>
                    <a:pt x="234041" y="370951"/>
                    <a:pt x="522744" y="370951"/>
                  </a:cubicBezTo>
                  <a:cubicBezTo>
                    <a:pt x="811448" y="370951"/>
                    <a:pt x="1045488" y="287911"/>
                    <a:pt x="1045488" y="185476"/>
                  </a:cubicBezTo>
                  <a:cubicBezTo>
                    <a:pt x="1045488" y="83040"/>
                    <a:pt x="811448" y="0"/>
                    <a:pt x="522744" y="0"/>
                  </a:cubicBezTo>
                  <a:close/>
                </a:path>
              </a:pathLst>
            </a:custGeom>
            <a:solidFill>
              <a:srgbClr val="FB6C3C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98015" y="-12848"/>
              <a:ext cx="849459" cy="349023"/>
            </a:xfrm>
            <a:prstGeom prst="rect">
              <a:avLst/>
            </a:prstGeom>
          </p:spPr>
          <p:txBody>
            <a:bodyPr anchor="ctr" rtlCol="false" tIns="32228" lIns="32228" bIns="32228" rIns="32228"/>
            <a:lstStyle/>
            <a:p>
              <a:pPr algn="ctr">
                <a:lnSpc>
                  <a:spcPts val="3552"/>
                </a:lnSpc>
              </a:pPr>
              <a:r>
                <a:rPr lang="en-US" b="true" sz="2537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START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309229" y="1949824"/>
            <a:ext cx="3171268" cy="1812385"/>
            <a:chOff x="0" y="0"/>
            <a:chExt cx="1615534" cy="9232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15534" cy="923280"/>
            </a:xfrm>
            <a:custGeom>
              <a:avLst/>
              <a:gdLst/>
              <a:ahLst/>
              <a:cxnLst/>
              <a:rect r="r" b="b" t="t" l="l"/>
              <a:pathLst>
                <a:path h="923280" w="1615534">
                  <a:moveTo>
                    <a:pt x="0" y="0"/>
                  </a:moveTo>
                  <a:lnTo>
                    <a:pt x="1615534" y="0"/>
                  </a:lnTo>
                  <a:lnTo>
                    <a:pt x="1615534" y="923280"/>
                  </a:lnTo>
                  <a:lnTo>
                    <a:pt x="0" y="923280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15534" cy="961380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</a:p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FOREST MYCELIUM NOTIFIES PROBLEM TO PLAYER</a:t>
              </a:r>
            </a:p>
            <a:p>
              <a:pPr algn="ctr">
                <a:lnSpc>
                  <a:spcPts val="2664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3903035" y="1454811"/>
            <a:ext cx="5991828" cy="495013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0" id="10"/>
          <p:cNvGrpSpPr/>
          <p:nvPr/>
        </p:nvGrpSpPr>
        <p:grpSpPr>
          <a:xfrm rot="0">
            <a:off x="8804110" y="3649020"/>
            <a:ext cx="2181506" cy="1145635"/>
            <a:chOff x="0" y="0"/>
            <a:chExt cx="857369" cy="45025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7369" cy="450254"/>
            </a:xfrm>
            <a:custGeom>
              <a:avLst/>
              <a:gdLst/>
              <a:ahLst/>
              <a:cxnLst/>
              <a:rect r="r" b="b" t="t" l="l"/>
              <a:pathLst>
                <a:path h="450254" w="857369">
                  <a:moveTo>
                    <a:pt x="0" y="0"/>
                  </a:moveTo>
                  <a:lnTo>
                    <a:pt x="857369" y="0"/>
                  </a:lnTo>
                  <a:lnTo>
                    <a:pt x="857369" y="450254"/>
                  </a:lnTo>
                  <a:lnTo>
                    <a:pt x="0" y="450254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57369" cy="488354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FOLLOW BATTERFLIES OR FIREFLIES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846524" y="6232289"/>
            <a:ext cx="2089543" cy="1699557"/>
            <a:chOff x="0" y="0"/>
            <a:chExt cx="812800" cy="6611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661101"/>
            </a:xfrm>
            <a:custGeom>
              <a:avLst/>
              <a:gdLst/>
              <a:ahLst/>
              <a:cxnLst/>
              <a:rect r="r" b="b" t="t" l="l"/>
              <a:pathLst>
                <a:path h="661101" w="812800">
                  <a:moveTo>
                    <a:pt x="406400" y="0"/>
                  </a:moveTo>
                  <a:lnTo>
                    <a:pt x="812800" y="330551"/>
                  </a:lnTo>
                  <a:lnTo>
                    <a:pt x="406400" y="661101"/>
                  </a:lnTo>
                  <a:lnTo>
                    <a:pt x="0" y="33055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8B6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139700" y="75527"/>
              <a:ext cx="533400" cy="471948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success ??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846524" y="8888206"/>
            <a:ext cx="2068104" cy="740189"/>
            <a:chOff x="0" y="0"/>
            <a:chExt cx="770548" cy="2757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70548" cy="275784"/>
            </a:xfrm>
            <a:custGeom>
              <a:avLst/>
              <a:gdLst/>
              <a:ahLst/>
              <a:cxnLst/>
              <a:rect r="r" b="b" t="t" l="l"/>
              <a:pathLst>
                <a:path h="275784" w="770548">
                  <a:moveTo>
                    <a:pt x="385274" y="0"/>
                  </a:moveTo>
                  <a:cubicBezTo>
                    <a:pt x="172493" y="0"/>
                    <a:pt x="0" y="61736"/>
                    <a:pt x="0" y="137892"/>
                  </a:cubicBezTo>
                  <a:cubicBezTo>
                    <a:pt x="0" y="214048"/>
                    <a:pt x="172493" y="275784"/>
                    <a:pt x="385274" y="275784"/>
                  </a:cubicBezTo>
                  <a:cubicBezTo>
                    <a:pt x="598055" y="275784"/>
                    <a:pt x="770548" y="214048"/>
                    <a:pt x="770548" y="137892"/>
                  </a:cubicBezTo>
                  <a:cubicBezTo>
                    <a:pt x="770548" y="61736"/>
                    <a:pt x="598055" y="0"/>
                    <a:pt x="385274" y="0"/>
                  </a:cubicBezTo>
                  <a:close/>
                </a:path>
              </a:pathLst>
            </a:custGeom>
            <a:solidFill>
              <a:srgbClr val="FB6C3C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2239" y="-21770"/>
              <a:ext cx="626070" cy="271700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3552"/>
                </a:lnSpc>
              </a:pPr>
              <a:r>
                <a:rPr lang="en-US" sz="2537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YOU LOST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804110" y="5049298"/>
            <a:ext cx="2181506" cy="835339"/>
            <a:chOff x="0" y="0"/>
            <a:chExt cx="857369" cy="32830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7369" cy="328302"/>
            </a:xfrm>
            <a:custGeom>
              <a:avLst/>
              <a:gdLst/>
              <a:ahLst/>
              <a:cxnLst/>
              <a:rect r="r" b="b" t="t" l="l"/>
              <a:pathLst>
                <a:path h="328302" w="857369">
                  <a:moveTo>
                    <a:pt x="0" y="0"/>
                  </a:moveTo>
                  <a:lnTo>
                    <a:pt x="857369" y="0"/>
                  </a:lnTo>
                  <a:lnTo>
                    <a:pt x="857369" y="328302"/>
                  </a:lnTo>
                  <a:lnTo>
                    <a:pt x="0" y="328302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857369" cy="366402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PERFORM 3 SKILL CHECKS</a:t>
              </a:r>
            </a:p>
          </p:txBody>
        </p:sp>
      </p:grpSp>
      <p:sp>
        <p:nvSpPr>
          <p:cNvPr name="AutoShape 22" id="22"/>
          <p:cNvSpPr/>
          <p:nvPr/>
        </p:nvSpPr>
        <p:spPr>
          <a:xfrm>
            <a:off x="9894863" y="4794656"/>
            <a:ext cx="0" cy="254643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V="true">
            <a:off x="9894863" y="3649020"/>
            <a:ext cx="0" cy="113189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 flipH="true">
            <a:off x="9891295" y="5884637"/>
            <a:ext cx="3568" cy="347652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>
            <a:off x="10936067" y="7082067"/>
            <a:ext cx="719031" cy="0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6" id="26"/>
          <p:cNvGrpSpPr/>
          <p:nvPr/>
        </p:nvGrpSpPr>
        <p:grpSpPr>
          <a:xfrm rot="0">
            <a:off x="11655097" y="6842625"/>
            <a:ext cx="698008" cy="478885"/>
            <a:chOff x="0" y="0"/>
            <a:chExt cx="274329" cy="18821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74329" cy="188210"/>
            </a:xfrm>
            <a:custGeom>
              <a:avLst/>
              <a:gdLst/>
              <a:ahLst/>
              <a:cxnLst/>
              <a:rect r="r" b="b" t="t" l="l"/>
              <a:pathLst>
                <a:path h="188210" w="274329">
                  <a:moveTo>
                    <a:pt x="0" y="0"/>
                  </a:moveTo>
                  <a:lnTo>
                    <a:pt x="274329" y="0"/>
                  </a:lnTo>
                  <a:lnTo>
                    <a:pt x="274329" y="188210"/>
                  </a:lnTo>
                  <a:lnTo>
                    <a:pt x="0" y="188210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74329" cy="226310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yes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 flipH="true" flipV="true">
            <a:off x="11480497" y="2856017"/>
            <a:ext cx="523604" cy="3986608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0" id="30"/>
          <p:cNvGrpSpPr/>
          <p:nvPr/>
        </p:nvGrpSpPr>
        <p:grpSpPr>
          <a:xfrm rot="0">
            <a:off x="9478533" y="8169971"/>
            <a:ext cx="832660" cy="478885"/>
            <a:chOff x="0" y="0"/>
            <a:chExt cx="327249" cy="18821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27249" cy="188210"/>
            </a:xfrm>
            <a:custGeom>
              <a:avLst/>
              <a:gdLst/>
              <a:ahLst/>
              <a:cxnLst/>
              <a:rect r="r" b="b" t="t" l="l"/>
              <a:pathLst>
                <a:path h="188210" w="327249">
                  <a:moveTo>
                    <a:pt x="0" y="0"/>
                  </a:moveTo>
                  <a:lnTo>
                    <a:pt x="327249" y="0"/>
                  </a:lnTo>
                  <a:lnTo>
                    <a:pt x="327249" y="188210"/>
                  </a:lnTo>
                  <a:lnTo>
                    <a:pt x="0" y="188210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327249" cy="226310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no</a:t>
              </a:r>
            </a:p>
          </p:txBody>
        </p:sp>
      </p:grpSp>
      <p:sp>
        <p:nvSpPr>
          <p:cNvPr name="AutoShape 33" id="33"/>
          <p:cNvSpPr/>
          <p:nvPr/>
        </p:nvSpPr>
        <p:spPr>
          <a:xfrm>
            <a:off x="9891295" y="7931846"/>
            <a:ext cx="3568" cy="238125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4" id="34"/>
          <p:cNvSpPr/>
          <p:nvPr/>
        </p:nvSpPr>
        <p:spPr>
          <a:xfrm flipH="true">
            <a:off x="9880576" y="8648856"/>
            <a:ext cx="14288" cy="239350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5" id="35"/>
          <p:cNvSpPr/>
          <p:nvPr/>
        </p:nvSpPr>
        <p:spPr>
          <a:xfrm flipH="true">
            <a:off x="2868983" y="9258300"/>
            <a:ext cx="5977540" cy="0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6" id="36"/>
          <p:cNvGrpSpPr/>
          <p:nvPr/>
        </p:nvGrpSpPr>
        <p:grpSpPr>
          <a:xfrm rot="0">
            <a:off x="687477" y="8840631"/>
            <a:ext cx="2181506" cy="835339"/>
            <a:chOff x="0" y="0"/>
            <a:chExt cx="857369" cy="32830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57369" cy="328302"/>
            </a:xfrm>
            <a:custGeom>
              <a:avLst/>
              <a:gdLst/>
              <a:ahLst/>
              <a:cxnLst/>
              <a:rect r="r" b="b" t="t" l="l"/>
              <a:pathLst>
                <a:path h="328302" w="857369">
                  <a:moveTo>
                    <a:pt x="0" y="0"/>
                  </a:moveTo>
                  <a:lnTo>
                    <a:pt x="857369" y="0"/>
                  </a:lnTo>
                  <a:lnTo>
                    <a:pt x="857369" y="328302"/>
                  </a:lnTo>
                  <a:lnTo>
                    <a:pt x="0" y="328302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857369" cy="366402"/>
            </a:xfrm>
            <a:prstGeom prst="rect">
              <a:avLst/>
            </a:prstGeom>
          </p:spPr>
          <p:txBody>
            <a:bodyPr anchor="ctr" rtlCol="false" tIns="80570" lIns="80570" bIns="80570" rIns="80570"/>
            <a:lstStyle/>
            <a:p>
              <a:pPr algn="ctr">
                <a:lnSpc>
                  <a:spcPts val="2664"/>
                </a:lnSpc>
              </a:pPr>
              <a:r>
                <a:rPr lang="en-US" sz="190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RESTART</a:t>
              </a:r>
            </a:p>
          </p:txBody>
        </p:sp>
      </p:grpSp>
      <p:sp>
        <p:nvSpPr>
          <p:cNvPr name="AutoShape 39" id="39"/>
          <p:cNvSpPr/>
          <p:nvPr/>
        </p:nvSpPr>
        <p:spPr>
          <a:xfrm flipV="true">
            <a:off x="1778230" y="1087918"/>
            <a:ext cx="1090753" cy="7752713"/>
          </a:xfrm>
          <a:prstGeom prst="line">
            <a:avLst/>
          </a:prstGeom>
          <a:ln cap="rnd" w="28575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0" id="40"/>
          <p:cNvSpPr/>
          <p:nvPr/>
        </p:nvSpPr>
        <p:spPr>
          <a:xfrm flipH="false" flipV="false" rot="0">
            <a:off x="2391490" y="3532876"/>
            <a:ext cx="6196000" cy="4128085"/>
          </a:xfrm>
          <a:custGeom>
            <a:avLst/>
            <a:gdLst/>
            <a:ahLst/>
            <a:cxnLst/>
            <a:rect r="r" b="b" t="t" l="l"/>
            <a:pathLst>
              <a:path h="4128085" w="6196000">
                <a:moveTo>
                  <a:pt x="0" y="0"/>
                </a:moveTo>
                <a:lnTo>
                  <a:pt x="6196000" y="0"/>
                </a:lnTo>
                <a:lnTo>
                  <a:pt x="6196000" y="4128085"/>
                </a:lnTo>
                <a:lnTo>
                  <a:pt x="0" y="41280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12372155" y="6580207"/>
            <a:ext cx="5491050" cy="3658412"/>
          </a:xfrm>
          <a:custGeom>
            <a:avLst/>
            <a:gdLst/>
            <a:ahLst/>
            <a:cxnLst/>
            <a:rect r="r" b="b" t="t" l="l"/>
            <a:pathLst>
              <a:path h="3658412" w="5491050">
                <a:moveTo>
                  <a:pt x="0" y="0"/>
                </a:moveTo>
                <a:lnTo>
                  <a:pt x="5491050" y="0"/>
                </a:lnTo>
                <a:lnTo>
                  <a:pt x="5491050" y="3658412"/>
                </a:lnTo>
                <a:lnTo>
                  <a:pt x="0" y="36584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13710557" y="1428438"/>
            <a:ext cx="2396019" cy="78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F2EFEB"/>
                </a:solidFill>
                <a:latin typeface="Poppins Bold"/>
                <a:ea typeface="Poppins Bold"/>
                <a:cs typeface="Poppins Bold"/>
                <a:sym typeface="Poppins Bold"/>
              </a:rPr>
              <a:t>R</a:t>
            </a:r>
            <a:r>
              <a:rPr lang="en-US" b="true" sz="2200">
                <a:solidFill>
                  <a:srgbClr val="F2EFEB"/>
                </a:solidFill>
                <a:latin typeface="Poppins Bold"/>
                <a:ea typeface="Poppins Bold"/>
                <a:cs typeface="Poppins Bold"/>
                <a:sym typeface="Poppins Bold"/>
              </a:rPr>
              <a:t>educe paper waste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36480" y="1611888"/>
            <a:ext cx="11931042" cy="5976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spc="6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</a:t>
            </a:r>
            <a:r>
              <a:rPr lang="en-US" sz="2245" spc="6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Guided Exploration (Diegetic Navigation) </a:t>
            </a: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spc="6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Why: The player must reach Points of Interest (POIs) without intrusive UI or mini-maps.</a:t>
            </a: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spc="6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How: Use butterflies (day) and fireflies (night) as natural guides; glowing mycelium threads subtly indicate direction.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2. Focus-Based Skill Checks</a:t>
            </a: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Why: Adds short, tense, skill-based interaction moments that fit the theme of precision and care.</a:t>
            </a: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How: Single-button input (“T”), visible success zone, difficulty scales with arrow speed and window size.</a:t>
            </a: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Success Metric: Average success rate: 70% at early levels → 55% at advanced levels; clear audiovisual feedback for success/failure.</a:t>
            </a:r>
          </a:p>
          <a:p>
            <a:pPr algn="l">
              <a:lnSpc>
                <a:spcPts val="3144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830952" y="431979"/>
            <a:ext cx="13711498" cy="871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PILLARS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12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01654" y="1690181"/>
            <a:ext cx="11931042" cy="756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Diegetic Guidance, No HUD Clutter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</a:t>
            </a: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Butterflies, fireflies, and glowing mycelium replace intrusive maps and   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</a:t>
            </a: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markers. Immersion and navigation become part of the natural world.</a:t>
            </a:r>
          </a:p>
          <a:p>
            <a:pPr algn="l">
              <a:lnSpc>
                <a:spcPts val="3144"/>
              </a:lnSpc>
            </a:pP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Poetic, Atmospheric World Design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</a:t>
            </a: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Inspired by forest folklore and bioluminescent ecosystems, the visual and  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audio direction creates a sense of wonder and melancholy.</a:t>
            </a:r>
          </a:p>
          <a:p>
            <a:pPr algn="l">
              <a:lnSpc>
                <a:spcPts val="3144"/>
              </a:lnSpc>
            </a:pP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Accessible but Deep Experience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</a:t>
            </a: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Simple inputs, clear feedback, and short loops make the game 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approachable — while systemic ecology and layered progression provide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depth.</a:t>
            </a:r>
          </a:p>
          <a:p>
            <a:pPr algn="l">
              <a:lnSpc>
                <a:spcPts val="3144"/>
              </a:lnSpc>
            </a:pPr>
          </a:p>
          <a:p>
            <a:pPr algn="l" marL="484866" indent="-242433" lvl="1">
              <a:lnSpc>
                <a:spcPts val="3144"/>
              </a:lnSpc>
              <a:buFont typeface="Arial"/>
              <a:buChar char="•"/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Core Moral / Message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</a:t>
            </a: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Short version (for a tagline): Respect the forest, and it will guide you back </a:t>
            </a:r>
          </a:p>
          <a:p>
            <a:pPr algn="l">
              <a:lnSpc>
                <a:spcPts val="3144"/>
              </a:lnSpc>
            </a:pPr>
            <a:r>
              <a:rPr lang="en-US" sz="2245" i="true" spc="67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to balance.</a:t>
            </a: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</a:pPr>
          </a:p>
          <a:p>
            <a:pPr algn="l">
              <a:lnSpc>
                <a:spcPts val="3144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830952" y="431979"/>
            <a:ext cx="13711498" cy="871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b="true" sz="656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KEY SELLING POINTS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DAG1eMnHu8M</dc:identifier>
  <dcterms:modified xsi:type="dcterms:W3CDTF">2011-08-01T06:04:30Z</dcterms:modified>
  <cp:revision>1</cp:revision>
  <dc:title>The Woodland Network</dc:title>
</cp:coreProperties>
</file>

<file path=docProps/thumbnail.jpeg>
</file>